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  <p:sldId id="264" r:id="rId9"/>
    <p:sldId id="265" r:id="rId10"/>
    <p:sldId id="266" r:id="rId11"/>
    <p:sldId id="268" r:id="rId12"/>
    <p:sldId id="260" r:id="rId13"/>
    <p:sldId id="267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714" y="-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4242A46-7354-4057-8E79-7A32563F3275}" type="datetimeFigureOut">
              <a:rPr lang="en-US" smtClean="0"/>
              <a:pPr/>
              <a:t>12/9/2011</a:t>
            </a:fld>
            <a:endParaRPr lang="en-US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7085B81-F495-4446-87AC-7D2030D6349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4242A46-7354-4057-8E79-7A32563F3275}" type="datetimeFigureOut">
              <a:rPr lang="en-US" smtClean="0"/>
              <a:pPr/>
              <a:t>12/9/2011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7085B81-F495-4446-87AC-7D2030D6349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4242A46-7354-4057-8E79-7A32563F3275}" type="datetimeFigureOut">
              <a:rPr lang="en-US" smtClean="0"/>
              <a:pPr/>
              <a:t>12/9/2011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7085B81-F495-4446-87AC-7D2030D6349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4242A46-7354-4057-8E79-7A32563F3275}" type="datetimeFigureOut">
              <a:rPr lang="en-US" smtClean="0"/>
              <a:pPr/>
              <a:t>12/9/2011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7085B81-F495-4446-87AC-7D2030D6349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4242A46-7354-4057-8E79-7A32563F3275}" type="datetimeFigureOut">
              <a:rPr lang="en-US" smtClean="0"/>
              <a:pPr/>
              <a:t>12/9/2011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7085B81-F495-4446-87AC-7D2030D6349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4242A46-7354-4057-8E79-7A32563F3275}" type="datetimeFigureOut">
              <a:rPr lang="en-US" smtClean="0"/>
              <a:pPr/>
              <a:t>12/9/2011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7085B81-F495-4446-87AC-7D2030D6349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4242A46-7354-4057-8E79-7A32563F3275}" type="datetimeFigureOut">
              <a:rPr lang="en-US" smtClean="0"/>
              <a:pPr/>
              <a:t>12/9/2011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7085B81-F495-4446-87AC-7D2030D6349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4242A46-7354-4057-8E79-7A32563F3275}" type="datetimeFigureOut">
              <a:rPr lang="en-US" smtClean="0"/>
              <a:pPr/>
              <a:t>12/9/2011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7085B81-F495-4446-87AC-7D2030D6349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4242A46-7354-4057-8E79-7A32563F3275}" type="datetimeFigureOut">
              <a:rPr lang="en-US" smtClean="0"/>
              <a:pPr/>
              <a:t>12/9/2011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7085B81-F495-4446-87AC-7D2030D6349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Rectangle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4242A46-7354-4057-8E79-7A32563F3275}" type="datetimeFigureOut">
              <a:rPr lang="en-US" smtClean="0"/>
              <a:pPr/>
              <a:t>12/9/2011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7085B81-F495-4446-87AC-7D2030D6349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4242A46-7354-4057-8E79-7A32563F3275}" type="datetimeFigureOut">
              <a:rPr lang="en-US" smtClean="0"/>
              <a:pPr/>
              <a:t>12/9/2011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7085B81-F495-4446-87AC-7D2030D6349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9" name="Flowchart: Proces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Flowchart: Proces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F4242A46-7354-4057-8E79-7A32563F3275}" type="datetimeFigureOut">
              <a:rPr lang="en-US" smtClean="0"/>
              <a:pPr/>
              <a:t>12/9/2011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87085B81-F495-4446-87AC-7D2030D6349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veezzle.com/photo/519037/question-con-2" TargetMode="External"/><Relationship Id="rId2" Type="http://schemas.openxmlformats.org/officeDocument/2006/relationships/hyperlink" Target="http://www.veezzle.com/photo/453056/Screaming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digitalcitizenshiped.com/" TargetMode="External"/><Relationship Id="rId4" Type="http://schemas.openxmlformats.org/officeDocument/2006/relationships/hyperlink" Target="http://mediaeducationlab.com/" TargetMode="Externa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http://www.treygunn.com/blog/2010/7/19/free-downloading-and-the-creative-process-part-one.html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81200" y="381000"/>
            <a:ext cx="6477000" cy="3429000"/>
          </a:xfrm>
        </p:spPr>
        <p:txBody>
          <a:bodyPr>
            <a:normAutofit/>
          </a:bodyPr>
          <a:lstStyle/>
          <a:p>
            <a:r>
              <a:rPr lang="en-US" sz="5400" dirty="0" smtClean="0"/>
              <a:t>Intellectual Property, Copyright,</a:t>
            </a:r>
            <a:br>
              <a:rPr lang="en-US" sz="5400" dirty="0" smtClean="0"/>
            </a:br>
            <a:r>
              <a:rPr lang="en-US" sz="5400" dirty="0" smtClean="0"/>
              <a:t>and Fair Use</a:t>
            </a:r>
            <a:endParaRPr lang="en-US" sz="54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124200" y="4572000"/>
            <a:ext cx="5486400" cy="1600200"/>
          </a:xfrm>
        </p:spPr>
        <p:txBody>
          <a:bodyPr/>
          <a:lstStyle/>
          <a:p>
            <a:r>
              <a:rPr lang="en-US" dirty="0" smtClean="0"/>
              <a:t>What are they and why do we care???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So…to review…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5608" y="1447800"/>
            <a:ext cx="7498080" cy="5257800"/>
          </a:xfrm>
        </p:spPr>
        <p:txBody>
          <a:bodyPr>
            <a:normAutofit/>
          </a:bodyPr>
          <a:lstStyle/>
          <a:p>
            <a:r>
              <a:rPr lang="en-US" u="sng" dirty="0" smtClean="0">
                <a:solidFill>
                  <a:schemeClr val="accent1">
                    <a:lumMod val="75000"/>
                  </a:schemeClr>
                </a:solidFill>
              </a:rPr>
              <a:t>For written work</a:t>
            </a:r>
            <a:r>
              <a:rPr lang="en-US" dirty="0" smtClean="0"/>
              <a:t>: be sure to cite your sources (tell where you got your information) either in the paper itself or by using a Works Cited page at the end.</a:t>
            </a:r>
          </a:p>
          <a:p>
            <a:r>
              <a:rPr lang="en-US" u="sng" dirty="0" smtClean="0">
                <a:solidFill>
                  <a:schemeClr val="accent1">
                    <a:lumMod val="75000"/>
                  </a:schemeClr>
                </a:solidFill>
              </a:rPr>
              <a:t>For creative content that you are using from the web</a:t>
            </a:r>
            <a:r>
              <a:rPr lang="en-US" dirty="0" smtClean="0"/>
              <a:t>, apply the  “Four Factors of Fair Use” and then cite your source, ask for permission to use, and/or use an official notice on the opening slide. * </a:t>
            </a:r>
            <a:r>
              <a:rPr lang="en-US" sz="1600" dirty="0" smtClean="0"/>
              <a:t>(see the example on the note page from Ms. Harris)</a:t>
            </a:r>
            <a:endParaRPr lang="en-US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Hints &amp; Tips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5608" y="1447800"/>
            <a:ext cx="5803392" cy="27432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Bookmark your favorite citation generator on the web. </a:t>
            </a:r>
            <a:r>
              <a:rPr lang="en-US" sz="1800" dirty="0" smtClean="0"/>
              <a:t>(See </a:t>
            </a:r>
            <a:r>
              <a:rPr lang="en-US" sz="1800" dirty="0" smtClean="0"/>
              <a:t>school library </a:t>
            </a:r>
            <a:r>
              <a:rPr lang="en-US" sz="1800" dirty="0" smtClean="0"/>
              <a:t>website for samples)</a:t>
            </a:r>
          </a:p>
          <a:p>
            <a:r>
              <a:rPr lang="en-US" dirty="0" smtClean="0"/>
              <a:t>Find some good websites that have “copyright friendly” images! </a:t>
            </a:r>
            <a:r>
              <a:rPr lang="en-US" sz="1800" dirty="0" smtClean="0"/>
              <a:t>(see </a:t>
            </a:r>
            <a:r>
              <a:rPr lang="en-US" sz="1800" dirty="0" smtClean="0"/>
              <a:t>school library </a:t>
            </a:r>
            <a:r>
              <a:rPr lang="en-US" sz="1800" dirty="0" smtClean="0"/>
              <a:t>website for samples)</a:t>
            </a:r>
            <a:endParaRPr lang="en-US" sz="18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20565800">
            <a:off x="4738046" y="4083070"/>
            <a:ext cx="3970747" cy="22368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Multimedia Credits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524000" y="1295401"/>
            <a:ext cx="731520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Photo Slide 4: by </a:t>
            </a:r>
            <a:r>
              <a:rPr lang="en-US" dirty="0" err="1" smtClean="0"/>
              <a:t>ralaenin</a:t>
            </a:r>
            <a:r>
              <a:rPr lang="en-US" dirty="0" smtClean="0"/>
              <a:t>.  Downloaded at </a:t>
            </a:r>
            <a:r>
              <a:rPr lang="en-US" dirty="0" smtClean="0">
                <a:hlinkClick r:id="rId2"/>
              </a:rPr>
              <a:t>http://www.veezzle.com/photo/453056/Screaming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Photo Slide 8: by svilen001. Downloaded at </a:t>
            </a:r>
            <a:r>
              <a:rPr lang="en-US" dirty="0" smtClean="0">
                <a:hlinkClick r:id="rId3"/>
              </a:rPr>
              <a:t>http://www.veezzle.com/photo/519037/question-con-2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Music videos on Slides 7 and 9 were produced by the Media Education Lab at Temple University in Pennsylvania, PA.  They can be found on the web at </a:t>
            </a:r>
            <a:r>
              <a:rPr lang="en-US" dirty="0" smtClean="0">
                <a:hlinkClick r:id="rId4"/>
              </a:rPr>
              <a:t>http://mediaeducationlab.com/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1295400" y="3886200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Bibliography</a:t>
            </a:r>
            <a:endParaRPr kumimoji="0" lang="en-US" sz="4300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satMod val="130000"/>
                </a:schemeClr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524000" y="4953000"/>
            <a:ext cx="716280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Digital Citizenship &amp; Creative Content Curriculum.  Microsoft, 2008. </a:t>
            </a:r>
            <a:r>
              <a:rPr lang="en-US" dirty="0" smtClean="0">
                <a:hlinkClick r:id="rId5"/>
              </a:rPr>
              <a:t>http://digitalcitizenshiped.com/</a:t>
            </a:r>
            <a:endParaRPr lang="en-US" dirty="0"/>
          </a:p>
          <a:p>
            <a:r>
              <a:rPr lang="en-US" dirty="0"/>
              <a:t> </a:t>
            </a:r>
            <a:endParaRPr lang="en-US" dirty="0" smtClean="0"/>
          </a:p>
          <a:p>
            <a:r>
              <a:rPr lang="en-US" dirty="0" smtClean="0"/>
              <a:t>Hobbs</a:t>
            </a:r>
            <a:r>
              <a:rPr lang="en-US" dirty="0"/>
              <a:t>, R., Donnelly, K. &amp; </a:t>
            </a:r>
            <a:r>
              <a:rPr lang="en-US" dirty="0" err="1"/>
              <a:t>Braman</a:t>
            </a:r>
            <a:r>
              <a:rPr lang="en-US" dirty="0"/>
              <a:t>, S. (2008). Teaching about Copyright and Fair Use for Media Literacy Education. [Multimedia curriculum</a:t>
            </a:r>
            <a:r>
              <a:rPr lang="en-US" dirty="0" smtClean="0"/>
              <a:t>.] </a:t>
            </a:r>
            <a:r>
              <a:rPr lang="en-US" u="sng" dirty="0" smtClean="0">
                <a:solidFill>
                  <a:schemeClr val="accent1">
                    <a:lumMod val="75000"/>
                  </a:schemeClr>
                </a:solidFill>
              </a:rPr>
              <a:t>http</a:t>
            </a:r>
            <a:r>
              <a:rPr lang="en-US" u="sng" dirty="0">
                <a:solidFill>
                  <a:schemeClr val="accent1">
                    <a:lumMod val="75000"/>
                  </a:schemeClr>
                </a:solidFill>
              </a:rPr>
              <a:t>://mediaeducationlab.com </a:t>
            </a:r>
            <a:endParaRPr lang="en-US" u="sng" dirty="0" smtClean="0">
              <a:solidFill>
                <a:schemeClr val="accent1">
                  <a:lumMod val="75000"/>
                </a:schemeClr>
              </a:solidFill>
            </a:endParaRP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Presentation by: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Ms. M. Harris</a:t>
            </a:r>
            <a:br>
              <a:rPr lang="en-US" dirty="0" smtClean="0"/>
            </a:br>
            <a:r>
              <a:rPr lang="en-US" dirty="0" smtClean="0"/>
              <a:t>District Librarian</a:t>
            </a:r>
            <a:br>
              <a:rPr lang="en-US" dirty="0" smtClean="0"/>
            </a:br>
            <a:r>
              <a:rPr lang="en-US" dirty="0" smtClean="0"/>
              <a:t>Heyworth CUSD #4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November 2010</a:t>
            </a:r>
            <a:endParaRPr lang="en-US" dirty="0"/>
          </a:p>
        </p:txBody>
      </p:sp>
      <p:pic>
        <p:nvPicPr>
          <p:cNvPr id="7" name="Picture Placeholder 6" descr="MGlitterW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t="20644" b="20644"/>
          <a:stretch>
            <a:fillRect/>
          </a:stretch>
        </p:blipFill>
        <p:spPr/>
      </p:pic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/>
              <a:t>Ms. Harris, District Librarian</a:t>
            </a:r>
          </a:p>
          <a:p>
            <a:r>
              <a:rPr lang="en-US" dirty="0" smtClean="0"/>
              <a:t>(although she doesn’t usually wear pearls in the library)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8" name="Picture 14" descr="http://www.hesswebsitedesign.com/banner_website_desig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93276" y="4730407"/>
            <a:ext cx="1952625" cy="15242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What is Intellectual Property?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081525" y="6477000"/>
            <a:ext cx="7833875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800" dirty="0">
                <a:solidFill>
                  <a:schemeClr val="bg1">
                    <a:lumMod val="65000"/>
                  </a:schemeClr>
                </a:solidFill>
              </a:rPr>
              <a:t>http://</a:t>
            </a:r>
            <a:r>
              <a:rPr lang="en-US" sz="800" dirty="0" smtClean="0">
                <a:solidFill>
                  <a:schemeClr val="bg1">
                    <a:lumMod val="65000"/>
                  </a:schemeClr>
                </a:solidFill>
              </a:rPr>
              <a:t>flic.kr/p/aaGFka, whitegadget.com, Song </a:t>
            </a:r>
            <a:r>
              <a:rPr lang="en-US" sz="800" dirty="0">
                <a:solidFill>
                  <a:schemeClr val="bg1">
                    <a:lumMod val="65000"/>
                  </a:schemeClr>
                </a:solidFill>
              </a:rPr>
              <a:t>adapted from “The Bear” Wee Sing, Fun ‘N’ Folk. Pg. 38 </a:t>
            </a:r>
            <a:r>
              <a:rPr lang="en-US" sz="800" dirty="0" smtClean="0">
                <a:solidFill>
                  <a:schemeClr val="bg1">
                    <a:lumMod val="65000"/>
                  </a:schemeClr>
                </a:solidFill>
              </a:rPr>
              <a:t>, Smart, www.youtube.com, www.hesswebsitedesign.com</a:t>
            </a:r>
            <a:endParaRPr lang="en-US" sz="800" dirty="0">
              <a:solidFill>
                <a:schemeClr val="bg1">
                  <a:lumMod val="65000"/>
                </a:schemeClr>
              </a:solidFill>
            </a:endParaRPr>
          </a:p>
        </p:txBody>
      </p:sp>
      <p:pic>
        <p:nvPicPr>
          <p:cNvPr id="1026" name="Picture 2" descr="http://farm7.staticflickr.com/6121/6016996163_0a57f5b429_m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7583"/>
          <a:stretch/>
        </p:blipFill>
        <p:spPr bwMode="auto">
          <a:xfrm>
            <a:off x="283811" y="3470747"/>
            <a:ext cx="3286107" cy="30062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47800" y="1219200"/>
            <a:ext cx="7498080" cy="3886200"/>
          </a:xfrm>
        </p:spPr>
        <p:txBody>
          <a:bodyPr>
            <a:normAutofit/>
          </a:bodyPr>
          <a:lstStyle/>
          <a:p>
            <a:r>
              <a:rPr lang="en-US" dirty="0" smtClean="0"/>
              <a:t>Creative expression of an idea that is put into a 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fixed form </a:t>
            </a:r>
            <a:r>
              <a:rPr lang="en-US" dirty="0" smtClean="0"/>
              <a:t>. </a:t>
            </a:r>
          </a:p>
          <a:p>
            <a:r>
              <a:rPr lang="en-US" sz="2000" i="1" dirty="0" smtClean="0"/>
              <a:t>Examples:  books, plays, song lyrics, song melodies, video games, websites, online applications,  photographs, videos, movies, designs, TV programs, performances, choreography, and more!!!</a:t>
            </a:r>
          </a:p>
          <a:p>
            <a:endParaRPr lang="en-US" dirty="0"/>
          </a:p>
        </p:txBody>
      </p:sp>
      <p:pic>
        <p:nvPicPr>
          <p:cNvPr id="1028" name="Picture 4" descr="http://www.whitegadget.com/attachments/pc-wallpapers/67150d1313293236-book-book-pictures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7600" y="3470747"/>
            <a:ext cx="1647825" cy="11281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://www.k6edu.com/kindergarten/images/writing-numbers-song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6400" y="3681539"/>
            <a:ext cx="1804044" cy="1304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http://www.thedailygreen.com/cm/thedailygreen/images/smart-car-lg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96935" y="5105400"/>
            <a:ext cx="1221744" cy="95614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http://static.unplugged.rcrwireless.com/wp-content/uploads/2010/11/youtube-logo2.jpe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200" y="5265630"/>
            <a:ext cx="1616388" cy="1143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Intellectual Property…problem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95400" y="1159877"/>
            <a:ext cx="7498080" cy="48006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Even in its tangible forms, intellectual property can be difficult to understand and connect value to. </a:t>
            </a:r>
          </a:p>
          <a:p>
            <a:r>
              <a:rPr lang="en-US" dirty="0" smtClean="0"/>
              <a:t>The complexity and confusion increases when the intellectual property is 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creative content </a:t>
            </a:r>
            <a:r>
              <a:rPr lang="en-US" dirty="0" smtClean="0"/>
              <a:t>that can be digitally distributed over the Internet.</a:t>
            </a:r>
          </a:p>
          <a:p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Making something available on the Internet sometimes creates a </a:t>
            </a:r>
            <a:r>
              <a:rPr lang="en-US" u="sng" dirty="0" smtClean="0">
                <a:solidFill>
                  <a:schemeClr val="accent2">
                    <a:lumMod val="75000"/>
                  </a:schemeClr>
                </a:solidFill>
              </a:rPr>
              <a:t>disconnect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 between the content creator and the end user. </a:t>
            </a:r>
            <a:endParaRPr lang="en-US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28600" y="5791200"/>
            <a:ext cx="86106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 smtClean="0">
                <a:hlinkClick r:id="rId2"/>
              </a:rPr>
              <a:t>Check this out!</a:t>
            </a:r>
            <a:endParaRPr lang="en-US" sz="1600" dirty="0"/>
          </a:p>
        </p:txBody>
      </p:sp>
      <p:sp>
        <p:nvSpPr>
          <p:cNvPr id="5" name="TextBox 4"/>
          <p:cNvSpPr txBox="1"/>
          <p:nvPr/>
        </p:nvSpPr>
        <p:spPr>
          <a:xfrm>
            <a:off x="457200" y="4570821"/>
            <a:ext cx="838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200" dirty="0" smtClean="0"/>
              <a:t>$</a:t>
            </a:r>
            <a:endParaRPr lang="en-US" sz="7200" dirty="0"/>
          </a:p>
        </p:txBody>
      </p:sp>
      <p:pic>
        <p:nvPicPr>
          <p:cNvPr id="2050" name="Picture 2" descr="http://www.treygunn.com/storage/blog-images/download_button.jpg?__SQUARESPACE_CACHEVERSION=127958482374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8927" y="5562600"/>
            <a:ext cx="2667000" cy="177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0"/>
            <a:ext cx="7498080" cy="3763962"/>
          </a:xfrm>
        </p:spPr>
        <p:txBody>
          <a:bodyPr>
            <a:normAutofit/>
          </a:bodyPr>
          <a:lstStyle/>
          <a:p>
            <a:r>
              <a:rPr lang="en-US" sz="9600" dirty="0" smtClean="0"/>
              <a:t>Stop Stealing My Stuff!!!</a:t>
            </a:r>
            <a:endParaRPr lang="en-US" sz="9600" dirty="0"/>
          </a:p>
        </p:txBody>
      </p:sp>
      <p:pic>
        <p:nvPicPr>
          <p:cNvPr id="1026" name="Picture 2" descr="Screaming: Hopefully this image will be of use to someone.&lt;br /&gt;&lt;br /&gt;I do this purely for enjoyment, however I would appreciate any constructive comments that anybody may have. Most of my pictures are without restrictions, however if you do use them, It would be fun to know where! Enjoy.&lt;br /&gt;&lt;br /&gt;&lt;br /&gt;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0" y="3429000"/>
            <a:ext cx="4381500" cy="3286125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 rot="16200000">
            <a:off x="3148400" y="6071801"/>
            <a:ext cx="990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ralaenin</a:t>
            </a:r>
            <a:endParaRPr lang="en-US" sz="1200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What’s Plagiarism?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5608" y="1447800"/>
            <a:ext cx="7498080" cy="1752600"/>
          </a:xfrm>
        </p:spPr>
        <p:txBody>
          <a:bodyPr/>
          <a:lstStyle/>
          <a:p>
            <a:r>
              <a:rPr lang="en-US" dirty="0" smtClean="0"/>
              <a:t>Using someone else’s ideas, words, or creative content without getting permission or giving proper credit.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2895600" y="3429000"/>
            <a:ext cx="48006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Plain and simple:    plagiarism is... </a:t>
            </a:r>
            <a:endParaRPr lang="en-US" sz="3200" dirty="0"/>
          </a:p>
        </p:txBody>
      </p:sp>
      <p:sp>
        <p:nvSpPr>
          <p:cNvPr id="5" name="Rectangle 4"/>
          <p:cNvSpPr/>
          <p:nvPr/>
        </p:nvSpPr>
        <p:spPr>
          <a:xfrm>
            <a:off x="2667000" y="4724400"/>
            <a:ext cx="444865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1430"/>
                <a:solidFill>
                  <a:schemeClr val="accent1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STEALING!!!</a:t>
            </a:r>
            <a:endParaRPr lang="en-US" sz="5400" b="1" cap="none" spc="0" dirty="0">
              <a:ln w="11430"/>
              <a:solidFill>
                <a:schemeClr val="accent1">
                  <a:lumMod val="75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What’s Copyright?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Copyright is a set of exclusive rights that allow an owner of creative content to do or authorize others to do these things: </a:t>
            </a:r>
          </a:p>
          <a:p>
            <a:r>
              <a:rPr lang="en-US" dirty="0" smtClean="0"/>
              <a:t>reproduce the work; </a:t>
            </a:r>
          </a:p>
          <a:p>
            <a:r>
              <a:rPr lang="en-US" dirty="0" smtClean="0"/>
              <a:t>distribute copies of the work to the public by sale or other transfer of ownership, or by rental, lease, or lending; </a:t>
            </a:r>
          </a:p>
          <a:p>
            <a:r>
              <a:rPr lang="en-US" dirty="0" smtClean="0"/>
              <a:t>to perform the work publicly; </a:t>
            </a:r>
          </a:p>
          <a:p>
            <a:r>
              <a:rPr lang="en-US" dirty="0" smtClean="0"/>
              <a:t>to display the work publicly; </a:t>
            </a:r>
          </a:p>
          <a:p>
            <a:r>
              <a:rPr lang="en-US" dirty="0" smtClean="0"/>
              <a:t>to create derivative works; </a:t>
            </a:r>
            <a:r>
              <a:rPr lang="en-US" sz="2400" i="1" dirty="0" smtClean="0"/>
              <a:t>(that means to create new works based closely on the original, such as a translation of a book from one language into another, or making a book into a movie) 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long does copyright last?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For individuals:  70 years after death of creator.</a:t>
            </a:r>
          </a:p>
          <a:p>
            <a:r>
              <a:rPr lang="en-US" dirty="0" smtClean="0"/>
              <a:t>For corporations:  95 years from first publication, or 120 years from its creation. </a:t>
            </a:r>
            <a:endParaRPr lang="en-US" dirty="0"/>
          </a:p>
        </p:txBody>
      </p:sp>
      <p:pic>
        <p:nvPicPr>
          <p:cNvPr id="22529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124200" y="3886200"/>
            <a:ext cx="3609975" cy="27225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 rot="5400000">
            <a:off x="6082099" y="5728901"/>
            <a:ext cx="1524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Media Education Lab</a:t>
            </a:r>
            <a:endParaRPr lang="en-US" sz="1200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 rot="19589409">
            <a:off x="96244" y="4252774"/>
            <a:ext cx="2819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Define: “Public domain”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0"/>
            <a:ext cx="7498080" cy="3840162"/>
          </a:xfrm>
        </p:spPr>
        <p:txBody>
          <a:bodyPr>
            <a:normAutofit/>
          </a:bodyPr>
          <a:lstStyle/>
          <a:p>
            <a:r>
              <a:rPr lang="en-US" dirty="0" smtClean="0"/>
              <a:t>So how are we supposed to use stuff that we find on the Internet and in books or magazines???</a:t>
            </a:r>
            <a:endParaRPr lang="en-US" dirty="0"/>
          </a:p>
        </p:txBody>
      </p:sp>
      <p:pic>
        <p:nvPicPr>
          <p:cNvPr id="21506" name="Picture 2" descr="question con 2: question mark icon in variants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124200" y="3200400"/>
            <a:ext cx="2857500" cy="2857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4144962"/>
          </a:xfrm>
        </p:spPr>
        <p:txBody>
          <a:bodyPr>
            <a:normAutofit/>
          </a:bodyPr>
          <a:lstStyle/>
          <a:p>
            <a:r>
              <a:rPr lang="en-US" dirty="0" smtClean="0"/>
              <a:t>1.  Use the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“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Four Factors of Fair Use”</a:t>
            </a:r>
            <a:r>
              <a:rPr lang="en-US" dirty="0" smtClean="0"/>
              <a:t> to decide if you can use something.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2.  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Cite</a:t>
            </a:r>
            <a:r>
              <a:rPr lang="en-US" dirty="0" smtClean="0"/>
              <a:t> your sources properly.</a:t>
            </a:r>
            <a:br>
              <a:rPr lang="en-US" dirty="0" smtClean="0"/>
            </a:br>
            <a:r>
              <a:rPr lang="en-US" dirty="0" smtClean="0"/>
              <a:t>  </a:t>
            </a:r>
            <a:endParaRPr lang="en-US" dirty="0"/>
          </a:p>
        </p:txBody>
      </p:sp>
      <p:pic>
        <p:nvPicPr>
          <p:cNvPr id="23554" name="Picture 2" descr="four: hand , talk , tell , say , 4 , four , finger , sepia , number , 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3733800"/>
            <a:ext cx="2133600" cy="28575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 rot="5400000">
            <a:off x="1813784" y="6300401"/>
            <a:ext cx="83819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bigevil600</a:t>
            </a:r>
            <a:endParaRPr lang="en-US" sz="1200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2355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0" y="3668495"/>
            <a:ext cx="4295775" cy="31895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Box 6"/>
          <p:cNvSpPr txBox="1"/>
          <p:nvPr/>
        </p:nvSpPr>
        <p:spPr>
          <a:xfrm rot="5400000">
            <a:off x="7862502" y="5576501"/>
            <a:ext cx="2286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Media Education Lab</a:t>
            </a:r>
            <a:endParaRPr lang="en-US" sz="1200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e">
  <a:themeElements>
    <a:clrScheme name="Oriel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A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236</TotalTime>
  <Words>643</Words>
  <Application>Microsoft Office PowerPoint</Application>
  <PresentationFormat>On-screen Show (4:3)</PresentationFormat>
  <Paragraphs>56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Solstice</vt:lpstr>
      <vt:lpstr>Intellectual Property, Copyright, and Fair Use</vt:lpstr>
      <vt:lpstr>What is Intellectual Property?</vt:lpstr>
      <vt:lpstr>Intellectual Property…problem</vt:lpstr>
      <vt:lpstr>Stop Stealing My Stuff!!!</vt:lpstr>
      <vt:lpstr>What’s Plagiarism?</vt:lpstr>
      <vt:lpstr>What’s Copyright?</vt:lpstr>
      <vt:lpstr>How long does copyright last?</vt:lpstr>
      <vt:lpstr>So how are we supposed to use stuff that we find on the Internet and in books or magazines???</vt:lpstr>
      <vt:lpstr>1.  Use the  “Four Factors of Fair Use” to decide if you can use something.  2.  Cite your sources properly.   </vt:lpstr>
      <vt:lpstr>So…to review…</vt:lpstr>
      <vt:lpstr>Hints &amp; Tips</vt:lpstr>
      <vt:lpstr>Multimedia Credits</vt:lpstr>
      <vt:lpstr>Presentation by:  Ms. M. Harris District Librarian Heyworth CUSD #4  November 2010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Intellectual Property, Copyright, and Fair Use</dc:title>
  <dc:creator>BookGirl</dc:creator>
  <cp:lastModifiedBy>Michelle Harris</cp:lastModifiedBy>
  <cp:revision>24</cp:revision>
  <dcterms:created xsi:type="dcterms:W3CDTF">2010-11-26T23:42:23Z</dcterms:created>
  <dcterms:modified xsi:type="dcterms:W3CDTF">2011-12-09T21:03:03Z</dcterms:modified>
</cp:coreProperties>
</file>